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7478389-BE64-4032-90F8-DF43B54DB45D}">
  <a:tblStyle styleId="{87478389-BE64-4032-90F8-DF43B54DB45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9ba4c4444_0_2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69ba4c4444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52f02b9e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452f02b9e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52910434e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52910434e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{87478389-BE64-4032-90F8-DF43B54DB45D}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{87478389-BE64-4032-90F8-DF43B54DB45D}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fairness and moral correctness; involves treating people equally, or having the system of laws uphold what is fair and right</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Use in a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Sentence</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Justice</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179200" y="218575"/>
            <a:ext cx="5265600" cy="4055700"/>
          </a:xfrm>
          <a:prstGeom prst="rect">
            <a:avLst/>
          </a:prstGeom>
        </p:spPr>
        <p:txBody>
          <a:bodyPr anchorCtr="0" anchor="t" bIns="34275" lIns="68575" spcFirstLastPara="1" rIns="68575" wrap="square" tIns="34275">
            <a:noAutofit/>
          </a:bodyPr>
          <a:lstStyle/>
          <a:p>
            <a:pPr indent="0" lvl="0" marL="0" rtl="0" algn="l">
              <a:lnSpc>
                <a:spcPct val="100000"/>
              </a:lnSpc>
              <a:spcBef>
                <a:spcPts val="800"/>
              </a:spcBef>
              <a:spcAft>
                <a:spcPts val="0"/>
              </a:spcAft>
              <a:buNone/>
            </a:pPr>
            <a:r>
              <a:rPr b="1" lang="en" sz="1300">
                <a:latin typeface="Inter"/>
                <a:ea typeface="Inter"/>
                <a:cs typeface="Inter"/>
                <a:sym typeface="Inter"/>
              </a:rPr>
              <a:t>QUICKWRITE: </a:t>
            </a:r>
            <a:r>
              <a:rPr lang="en" sz="1300">
                <a:latin typeface="Inter"/>
                <a:ea typeface="Inter"/>
                <a:cs typeface="Inter"/>
                <a:sym typeface="Inter"/>
              </a:rPr>
              <a:t>In 3-5 sentences, answer the following prompt.</a:t>
            </a:r>
            <a:endParaRPr sz="1300">
              <a:latin typeface="Inter"/>
              <a:ea typeface="Inter"/>
              <a:cs typeface="Inter"/>
              <a:sym typeface="Inter"/>
            </a:endParaRPr>
          </a:p>
          <a:p>
            <a:pPr indent="241300" lvl="0" marL="0" rtl="0" algn="l">
              <a:lnSpc>
                <a:spcPct val="100000"/>
              </a:lnSpc>
              <a:spcBef>
                <a:spcPts val="1200"/>
              </a:spcBef>
              <a:spcAft>
                <a:spcPts val="0"/>
              </a:spcAft>
              <a:buNone/>
            </a:pPr>
            <a:r>
              <a:rPr lang="en" sz="1300">
                <a:latin typeface="Inter"/>
                <a:ea typeface="Inter"/>
                <a:cs typeface="Inter"/>
                <a:sym typeface="Inter"/>
              </a:rPr>
              <a:t>“2. If any one bring an accusation against a man, and the accused go to the river and leap into the river, if he sink in the river his accuser shall take possession of his house. But if the river prove that the accused is not guilty, and he escape unhurt, then he who had brought the accusation shall be put to death, while he who leaped into the river shall take possession of the house that had belonged to his accuser.”</a:t>
            </a:r>
            <a:endParaRPr sz="1300">
              <a:latin typeface="Inter"/>
              <a:ea typeface="Inter"/>
              <a:cs typeface="Inter"/>
              <a:sym typeface="Inter"/>
            </a:endParaRPr>
          </a:p>
          <a:p>
            <a:pPr indent="0" lvl="0" marL="0" rtl="0" algn="ctr">
              <a:lnSpc>
                <a:spcPct val="100000"/>
              </a:lnSpc>
              <a:spcBef>
                <a:spcPts val="1200"/>
              </a:spcBef>
              <a:spcAft>
                <a:spcPts val="0"/>
              </a:spcAft>
              <a:buClr>
                <a:schemeClr val="dk1"/>
              </a:buClr>
              <a:buSzPts val="1100"/>
              <a:buFont typeface="Arial"/>
              <a:buNone/>
            </a:pPr>
            <a:r>
              <a:rPr i="1" lang="en" sz="1300">
                <a:latin typeface="Inter"/>
                <a:ea typeface="Inter"/>
                <a:cs typeface="Inter"/>
                <a:sym typeface="Inter"/>
              </a:rPr>
              <a:t>What does this law from Hammurabi’s Code suggest about justice and beliefs in Mesopotamia? Why do you think this method was used to determine guilt or innocence?</a:t>
            </a:r>
            <a:endParaRPr i="1" sz="1300">
              <a:latin typeface="Inter"/>
              <a:ea typeface="Inter"/>
              <a:cs typeface="Inter"/>
              <a:sym typeface="Inter"/>
            </a:endParaRPr>
          </a:p>
          <a:p>
            <a:pPr indent="0" lvl="0" marL="0" rtl="0" algn="l">
              <a:lnSpc>
                <a:spcPct val="100000"/>
              </a:lnSpc>
              <a:spcBef>
                <a:spcPts val="1200"/>
              </a:spcBef>
              <a:spcAft>
                <a:spcPts val="0"/>
              </a:spcAft>
              <a:buNone/>
            </a:pPr>
            <a:r>
              <a:t/>
            </a:r>
            <a:endParaRPr i="1" sz="1300">
              <a:latin typeface="Inter"/>
              <a:ea typeface="Inter"/>
              <a:cs typeface="Inter"/>
              <a:sym typeface="Inter"/>
            </a:endParaRPr>
          </a:p>
        </p:txBody>
      </p:sp>
      <p:sp>
        <p:nvSpPr>
          <p:cNvPr id="88" name="Google Shape;88;p18"/>
          <p:cNvSpPr txBox="1"/>
          <p:nvPr/>
        </p:nvSpPr>
        <p:spPr>
          <a:xfrm>
            <a:off x="5644900" y="4086850"/>
            <a:ext cx="3249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“Code of Hammurabi,” ca. 1792 and 1751 BCE. CC BY-SA 3.00</a:t>
            </a:r>
            <a:endParaRPr sz="1200">
              <a:latin typeface="Inter"/>
              <a:ea typeface="Inter"/>
              <a:cs typeface="Inter"/>
              <a:sym typeface="Inter"/>
            </a:endParaRPr>
          </a:p>
        </p:txBody>
      </p:sp>
      <p:sp>
        <p:nvSpPr>
          <p:cNvPr id="89" name="Google Shape;89;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90" name="Google Shape;90;p18"/>
          <p:cNvPicPr preferRelativeResize="0"/>
          <p:nvPr/>
        </p:nvPicPr>
        <p:blipFill>
          <a:blip r:embed="rId3">
            <a:alphaModFix/>
          </a:blip>
          <a:stretch>
            <a:fillRect/>
          </a:stretch>
        </p:blipFill>
        <p:spPr>
          <a:xfrm>
            <a:off x="5644900" y="152400"/>
            <a:ext cx="2950838" cy="39344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